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8" r:id="rId4"/>
    <p:sldId id="261" r:id="rId5"/>
    <p:sldId id="260" r:id="rId6"/>
    <p:sldId id="259" r:id="rId7"/>
    <p:sldId id="262" r:id="rId8"/>
    <p:sldId id="257" r:id="rId9"/>
    <p:sldId id="263" r:id="rId10"/>
    <p:sldId id="267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4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2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CA03-73B2-4564-AB30-28DA88A34E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D00C-8BA0-4FC4-8930-F8FFF4579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ds.org.au/working-with-data/citation-and-identifiers/data-ci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gqtiY7oZ6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026/dans-2xf-pyqp" TargetMode="External"/><Relationship Id="rId2" Type="http://schemas.openxmlformats.org/officeDocument/2006/relationships/hyperlink" Target="http://doi.org/10.4225/13/50BBFD7E6727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824" y="2576583"/>
            <a:ext cx="8548352" cy="8490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1"/>
                </a:solidFill>
              </a:rPr>
              <a:t>How to attract people to use your data </a:t>
            </a:r>
            <a:r>
              <a:rPr lang="en-GB" b="1" dirty="0"/>
              <a:t/>
            </a:r>
            <a:br>
              <a:rPr lang="en-GB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152" y="4296030"/>
            <a:ext cx="6667970" cy="1481853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Evaezi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Okpokoro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60704"/>
            <a:ext cx="3328464" cy="1112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52" y="1170363"/>
            <a:ext cx="2643320" cy="11120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9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journals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Examples of data journal</a:t>
            </a:r>
          </a:p>
          <a:p>
            <a:r>
              <a:rPr lang="en-US" dirty="0" smtClean="0"/>
              <a:t>Research Data Journal for the Humanities and Social Sciences (RDJ, Brill, 2017);</a:t>
            </a:r>
          </a:p>
          <a:p>
            <a:r>
              <a:rPr lang="en-US" dirty="0" smtClean="0"/>
              <a:t>Journal of Open Psychology Data (JOPD, Ubiquity Press, </a:t>
            </a:r>
            <a:r>
              <a:rPr lang="en-US" dirty="0" err="1" smtClean="0"/>
              <a:t>n.d.a</a:t>
            </a:r>
            <a:r>
              <a:rPr lang="en-US" dirty="0" smtClean="0"/>
              <a:t>);</a:t>
            </a:r>
          </a:p>
          <a:p>
            <a:r>
              <a:rPr lang="en-US" dirty="0" smtClean="0"/>
              <a:t>Journal of Open Archaeology Data (JOAD, Ubiquity Press, </a:t>
            </a:r>
            <a:r>
              <a:rPr lang="en-US" dirty="0" err="1" smtClean="0"/>
              <a:t>n.d.b</a:t>
            </a:r>
            <a:r>
              <a:rPr lang="en-US" dirty="0" smtClean="0"/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1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of data journals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192000" cy="49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Acknowledgement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chemeClr val="accent5"/>
              </a:buClr>
              <a:buNone/>
            </a:pPr>
            <a:r>
              <a:rPr lang="en-US" dirty="0" smtClean="0"/>
              <a:t>Colleagues</a:t>
            </a:r>
          </a:p>
          <a:p>
            <a:pPr>
              <a:buClr>
                <a:schemeClr val="accent5"/>
              </a:buClr>
            </a:pPr>
            <a:r>
              <a:rPr lang="en-US" dirty="0" err="1" smtClean="0"/>
              <a:t>Temi</a:t>
            </a:r>
            <a:endParaRPr lang="en-US" dirty="0"/>
          </a:p>
          <a:p>
            <a:pPr>
              <a:buClr>
                <a:schemeClr val="accent5"/>
              </a:buClr>
            </a:pPr>
            <a:r>
              <a:rPr lang="en-US" dirty="0" smtClean="0"/>
              <a:t>Tope</a:t>
            </a:r>
          </a:p>
          <a:p>
            <a:pPr>
              <a:buClr>
                <a:schemeClr val="accent5"/>
              </a:buClr>
            </a:pPr>
            <a:r>
              <a:rPr lang="en-US" dirty="0" err="1" smtClean="0"/>
              <a:t>Osas</a:t>
            </a:r>
            <a:endParaRPr lang="en-US" dirty="0" smtClean="0"/>
          </a:p>
          <a:p>
            <a:pPr>
              <a:buClr>
                <a:schemeClr val="accent5"/>
              </a:buClr>
            </a:pPr>
            <a:r>
              <a:rPr lang="en-US" dirty="0" smtClean="0"/>
              <a:t>Maryam</a:t>
            </a:r>
          </a:p>
          <a:p>
            <a:pPr>
              <a:buClr>
                <a:schemeClr val="accent5"/>
              </a:buClr>
            </a:pPr>
            <a:r>
              <a:rPr lang="en-US" dirty="0" smtClean="0"/>
              <a:t>Kyusonn</a:t>
            </a:r>
            <a:endParaRPr lang="en-US" dirty="0" smtClean="0"/>
          </a:p>
          <a:p>
            <a:pPr>
              <a:buClr>
                <a:schemeClr val="accent5"/>
              </a:buClr>
            </a:pPr>
            <a:endParaRPr lang="en-US" dirty="0" smtClean="0"/>
          </a:p>
          <a:p>
            <a:pPr marL="0" indent="0">
              <a:buClr>
                <a:schemeClr val="accent5"/>
              </a:buClr>
              <a:buNone/>
            </a:pPr>
            <a:r>
              <a:rPr lang="en-US" dirty="0" smtClean="0"/>
              <a:t>Funding</a:t>
            </a:r>
          </a:p>
          <a:p>
            <a:pPr>
              <a:buClr>
                <a:schemeClr val="accent5"/>
              </a:buClr>
            </a:pPr>
            <a:r>
              <a:rPr lang="en-US" dirty="0" smtClean="0"/>
              <a:t>European Developing Countries Trial Partnership (EDCTP)</a:t>
            </a:r>
          </a:p>
          <a:p>
            <a:pPr>
              <a:buClr>
                <a:schemeClr val="accent5"/>
              </a:buClr>
            </a:pPr>
            <a:r>
              <a:rPr lang="en-US" dirty="0" smtClean="0"/>
              <a:t>WHO/TDR </a:t>
            </a:r>
            <a:r>
              <a:rPr lang="en-US" dirty="0" smtClean="0"/>
              <a:t>re-integration </a:t>
            </a:r>
          </a:p>
          <a:p>
            <a:pPr>
              <a:buClr>
                <a:schemeClr val="accent5"/>
              </a:buClr>
            </a:pPr>
            <a:r>
              <a:rPr lang="en-US" dirty="0" err="1" smtClean="0"/>
              <a:t>Alash’le</a:t>
            </a:r>
            <a:r>
              <a:rPr lang="en-US" dirty="0" smtClean="0"/>
              <a:t> </a:t>
            </a:r>
            <a:r>
              <a:rPr lang="en-US" dirty="0" err="1" smtClean="0"/>
              <a:t>Abimiku</a:t>
            </a:r>
            <a:r>
              <a:rPr lang="en-US" dirty="0" smtClean="0"/>
              <a:t>- through </a:t>
            </a:r>
            <a:r>
              <a:rPr lang="en-US" dirty="0" smtClean="0"/>
              <a:t>IRCE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3644" y="2369711"/>
            <a:ext cx="93114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Thanks for listening</a:t>
            </a:r>
            <a:b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98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Topics to cover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</a:t>
            </a:r>
            <a:r>
              <a:rPr lang="en-US" dirty="0"/>
              <a:t>cite your </a:t>
            </a:r>
            <a:r>
              <a:rPr lang="en-US" dirty="0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Publish </a:t>
            </a:r>
            <a:r>
              <a:rPr lang="en-US" dirty="0"/>
              <a:t>in a data journal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1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Always cite your data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data citation?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Data citation refers to the practice of </a:t>
            </a:r>
            <a:r>
              <a:rPr lang="en-US" u="sng" dirty="0" smtClean="0"/>
              <a:t>providing a reference to data </a:t>
            </a:r>
            <a:r>
              <a:rPr lang="en-US" dirty="0" smtClean="0"/>
              <a:t>in the same way as researchers routinely provide a bibliographic reference to outputs such as journal articles, reports and conference papers. Citing data is now recognized as one of the key practices leading to recognition of data as a </a:t>
            </a:r>
            <a:r>
              <a:rPr lang="en-US" u="sng" dirty="0" smtClean="0"/>
              <a:t>primary research output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900" dirty="0" smtClean="0">
                <a:hlinkClick r:id="rId2"/>
              </a:rPr>
              <a:t>https://www.ands.org.au/working-with-data/citation-and-identifiers/data-citation</a:t>
            </a:r>
            <a:endParaRPr lang="en-US" sz="1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1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Always cite your data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cite your data?</a:t>
            </a:r>
          </a:p>
          <a:p>
            <a:endParaRPr lang="en-US" dirty="0" smtClean="0"/>
          </a:p>
          <a:p>
            <a:r>
              <a:rPr lang="en-US" dirty="0" smtClean="0"/>
              <a:t>Evidence suggests that citing data in related publications increases the </a:t>
            </a:r>
            <a:r>
              <a:rPr lang="en-US" u="sng" dirty="0" smtClean="0"/>
              <a:t>citation rate </a:t>
            </a:r>
            <a:r>
              <a:rPr lang="en-US" dirty="0" smtClean="0"/>
              <a:t>of those publications</a:t>
            </a:r>
          </a:p>
          <a:p>
            <a:r>
              <a:rPr lang="en-US" dirty="0" smtClean="0"/>
              <a:t>Routine citation of data acknowledges data as a </a:t>
            </a:r>
            <a:r>
              <a:rPr lang="en-US" u="sng" dirty="0" smtClean="0"/>
              <a:t>first class research output </a:t>
            </a:r>
            <a:r>
              <a:rPr lang="en-US" dirty="0" smtClean="0"/>
              <a:t>and facilitates reproducible and transparent research</a:t>
            </a:r>
          </a:p>
          <a:p>
            <a:r>
              <a:rPr lang="en-US" dirty="0" smtClean="0"/>
              <a:t>Citations for published data </a:t>
            </a:r>
            <a:r>
              <a:rPr lang="en-US" u="sng" dirty="0" smtClean="0"/>
              <a:t>can be included in CVs </a:t>
            </a:r>
            <a:r>
              <a:rPr lang="en-US" dirty="0" smtClean="0"/>
              <a:t>and biographical sketches along with journal articles, reports and conference papers</a:t>
            </a:r>
          </a:p>
          <a:p>
            <a:r>
              <a:rPr lang="en-US" dirty="0" smtClean="0"/>
              <a:t> Only cited data can be </a:t>
            </a:r>
            <a:r>
              <a:rPr lang="en-US" u="sng" dirty="0" smtClean="0"/>
              <a:t>counted and tracked </a:t>
            </a:r>
            <a:r>
              <a:rPr lang="en-US" dirty="0" smtClean="0"/>
              <a:t>(in a similar manner to journal articles) to measure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Always cite your data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10623996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5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Always cite your data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 of Digital Object Identifier</a:t>
            </a:r>
          </a:p>
          <a:p>
            <a:r>
              <a:rPr lang="en-US" dirty="0" smtClean="0"/>
              <a:t>Persistent identifiers ensure future access to unique published digital objects, such as a text or data set. Persistent identifiers are assigned to data sets by digital archives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Watch video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2"/>
              </a:rPr>
              <a:t>https://youtu.be/PgqtiY7oZ6k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99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How to cite your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standard citation includes the following elements (* = if applicable):</a:t>
            </a:r>
          </a:p>
          <a:p>
            <a:r>
              <a:rPr lang="en-US" dirty="0" smtClean="0"/>
              <a:t>Creators (Publication Year): Title. Version*. Publisher. DOI*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dirty="0" err="1" smtClean="0"/>
              <a:t>Hanigan</a:t>
            </a:r>
            <a:r>
              <a:rPr lang="en-US" dirty="0" smtClean="0"/>
              <a:t>, Ivan (2012): Monthly drought data for Australia 1890-2008 using the Hutchinson Drought Index. The Australian National University Australian Data Archive. </a:t>
            </a:r>
            <a:r>
              <a:rPr lang="en-US" dirty="0" smtClean="0">
                <a:hlinkClick r:id="rId2"/>
              </a:rPr>
              <a:t>http://doi.org/10.4225/13/50BBFD7E6727A</a:t>
            </a:r>
            <a:endParaRPr lang="en-US" dirty="0" smtClean="0"/>
          </a:p>
          <a:p>
            <a:r>
              <a:rPr lang="en-US" dirty="0" smtClean="0"/>
              <a:t>Jansen, J. (Erasmus University Rotterdam) (2017): Foreign-born Olympic athletes 1948 - 2012. DANS. </a:t>
            </a:r>
            <a:r>
              <a:rPr lang="en-US" dirty="0" smtClean="0">
                <a:hlinkClick r:id="rId3"/>
              </a:rPr>
              <a:t>https://doi.org/10.17026/dans-2xf-pyqp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8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Publish in a data journal </a:t>
            </a:r>
            <a:r>
              <a:rPr lang="en-US" dirty="0" smtClean="0">
                <a:solidFill>
                  <a:schemeClr val="accent1"/>
                </a:solidFill>
              </a:rPr>
              <a:t>or archive in institutional repositories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publish your data</a:t>
            </a:r>
          </a:p>
          <a:p>
            <a:r>
              <a:rPr lang="en-US" dirty="0" smtClean="0"/>
              <a:t>Consider publishing an article in a peer-reviewed data journal. Data journals are designed to </a:t>
            </a:r>
            <a:r>
              <a:rPr lang="en-US" u="sng" dirty="0" smtClean="0"/>
              <a:t>comprehensively document and publish deposited datasets and to facilitate their online explor</a:t>
            </a:r>
            <a:r>
              <a:rPr lang="en-US" dirty="0" smtClean="0"/>
              <a:t>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6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journals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focus on the dataset rather than research article and provide details such as</a:t>
            </a:r>
          </a:p>
          <a:p>
            <a:r>
              <a:rPr lang="en-US" dirty="0" smtClean="0"/>
              <a:t>the context of the data collection</a:t>
            </a:r>
          </a:p>
          <a:p>
            <a:r>
              <a:rPr lang="en-US" dirty="0" smtClean="0"/>
              <a:t>the choice of software environment </a:t>
            </a:r>
          </a:p>
          <a:p>
            <a:r>
              <a:rPr lang="en-US" dirty="0" smtClean="0"/>
              <a:t>data processing decisions including file formats. </a:t>
            </a:r>
          </a:p>
          <a:p>
            <a:r>
              <a:rPr lang="en-US" dirty="0" smtClean="0"/>
              <a:t>no analysis but rather they provide a mechanism for describing and the data and its accessibility while also providing a means to credit the data creators through citation and peer-review.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V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484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IHVN 1</vt:lpstr>
      <vt:lpstr>   How to attract people to use your data  </vt:lpstr>
      <vt:lpstr>Topics to cover</vt:lpstr>
      <vt:lpstr>Always cite your data  </vt:lpstr>
      <vt:lpstr>Always cite your data </vt:lpstr>
      <vt:lpstr>Always cite your data </vt:lpstr>
      <vt:lpstr>Always cite your data </vt:lpstr>
      <vt:lpstr>How to cite your data</vt:lpstr>
      <vt:lpstr>Publish in a data journal or archive in institutional repositories </vt:lpstr>
      <vt:lpstr>Data journals</vt:lpstr>
      <vt:lpstr>Data journals</vt:lpstr>
      <vt:lpstr>Examples of data journals</vt:lpstr>
      <vt:lpstr>Acknowledgement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Repository Workshop</dc:title>
  <dc:creator>okpokoro</dc:creator>
  <cp:lastModifiedBy>okpokoro</cp:lastModifiedBy>
  <cp:revision>34</cp:revision>
  <dcterms:created xsi:type="dcterms:W3CDTF">2019-11-23T19:27:16Z</dcterms:created>
  <dcterms:modified xsi:type="dcterms:W3CDTF">2019-11-25T11:13:00Z</dcterms:modified>
</cp:coreProperties>
</file>