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9" r:id="rId4"/>
    <p:sldId id="265" r:id="rId5"/>
    <p:sldId id="258" r:id="rId6"/>
    <p:sldId id="260" r:id="rId7"/>
    <p:sldId id="261" r:id="rId8"/>
    <p:sldId id="267" r:id="rId9"/>
    <p:sldId id="262" r:id="rId10"/>
    <p:sldId id="269" r:id="rId11"/>
    <p:sldId id="266" r:id="rId12"/>
    <p:sldId id="270" r:id="rId13"/>
    <p:sldId id="271" r:id="rId14"/>
    <p:sldId id="268" r:id="rId15"/>
    <p:sldId id="272" r:id="rId16"/>
    <p:sldId id="273" r:id="rId17"/>
    <p:sldId id="275" r:id="rId18"/>
    <p:sldId id="276" r:id="rId19"/>
    <p:sldId id="277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618" autoAdjust="0"/>
  </p:normalViewPr>
  <p:slideViewPr>
    <p:cSldViewPr>
      <p:cViewPr varScale="1">
        <p:scale>
          <a:sx n="85" d="100"/>
          <a:sy n="85" d="100"/>
        </p:scale>
        <p:origin x="99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67BB9-26B2-44F0-8402-24F7ADC0A1F3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44A6A-5617-424E-A828-39AA81D70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441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Findable</a:t>
            </a:r>
            <a:r>
              <a:rPr lang="en-US" baseline="0" dirty="0" smtClean="0"/>
              <a:t> – automatic discovery of relevant datasets should be easy for both humans and machines and data should be assigned a persistent identifier</a:t>
            </a:r>
          </a:p>
          <a:p>
            <a:r>
              <a:rPr lang="en-US" baseline="0" dirty="0" smtClean="0"/>
              <a:t>Accessible – limitations on use of data are to be made explicit for both humans and machines</a:t>
            </a:r>
          </a:p>
          <a:p>
            <a:r>
              <a:rPr lang="en-US" baseline="0" dirty="0" smtClean="0"/>
              <a:t>Interoperable – Metadata should use standardized terms, have references to other data and be machine readable</a:t>
            </a:r>
          </a:p>
          <a:p>
            <a:r>
              <a:rPr lang="en-US" baseline="0" dirty="0" smtClean="0"/>
              <a:t>Reusable – Metadata should be well described for both humans and machines to understand, data should have a clear and accessible data license</a:t>
            </a:r>
          </a:p>
          <a:p>
            <a:endParaRPr lang="en-US" baseline="0" dirty="0" smtClean="0"/>
          </a:p>
          <a:p>
            <a:r>
              <a:rPr lang="en-US" baseline="0" dirty="0" smtClean="0"/>
              <a:t> use standardized terms and be machine actionable </a:t>
            </a:r>
          </a:p>
          <a:p>
            <a:r>
              <a:rPr lang="en-US" baseline="0" dirty="0" smtClean="0"/>
              <a:t>Reusable – Metadata should be well described, clear and easy to  understand and have an accessible data usage license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44A6A-5617-424E-A828-39AA81D70C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02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Good</a:t>
            </a:r>
            <a:r>
              <a:rPr lang="en-US" baseline="0" dirty="0" smtClean="0"/>
              <a:t> data management prevents waste in time and resources recollecting data that already exists.</a:t>
            </a:r>
          </a:p>
          <a:p>
            <a:r>
              <a:rPr lang="en-US" baseline="0" dirty="0" smtClean="0"/>
              <a:t>The whole lifecycle of data from collection, transmission, security, storage,  to archiving, publishing  is controlled and well managed there are no surprise elements in the process</a:t>
            </a:r>
          </a:p>
          <a:p>
            <a:r>
              <a:rPr lang="en-US" baseline="0" dirty="0" smtClean="0"/>
              <a:t>A data policy is a set of guidelines on standards, practices and in turn the resources required to implement and maintain good data management as an institution/group</a:t>
            </a:r>
          </a:p>
          <a:p>
            <a:r>
              <a:rPr lang="en-US" baseline="0" dirty="0" smtClean="0"/>
              <a:t>Data ownership safeguard one’s data and prevents wrongful exploitation of data </a:t>
            </a:r>
          </a:p>
          <a:p>
            <a:r>
              <a:rPr lang="en-US" baseline="0" dirty="0" smtClean="0"/>
              <a:t>Metadata is data about your data. It’s a summary of the characteristics of a dataset and helps users understand the use, value and limitation of the data </a:t>
            </a:r>
          </a:p>
          <a:p>
            <a:r>
              <a:rPr lang="en-US" baseline="0" dirty="0" smtClean="0"/>
              <a:t>Data quality is key to data reusability. Good data quality allows for data interoperability, data integration and is an investment in the reuse potential/benefit of the data. Data is considered of good quality when it is accurate, complete and consistent.</a:t>
            </a:r>
          </a:p>
          <a:p>
            <a:r>
              <a:rPr lang="en-US" baseline="0" dirty="0" smtClean="0"/>
              <a:t>Good data management assigns a data manager or holds someone accountable for management and care of data in line with the data policy 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44A6A-5617-424E-A828-39AA81D70C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729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Who is responsible for updating the DMP and making sure that it’s followed?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44A6A-5617-424E-A828-39AA81D70C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2792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Usually found in the data management plan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944A6A-5617-424E-A828-39AA81D70C2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362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5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894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5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8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10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51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83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83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62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55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38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0A569-C187-44A3-AC17-D1660CF731FE}" type="datetimeFigureOut">
              <a:rPr lang="en-US" smtClean="0"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69FA7-0E6C-468E-8018-33CEC05B3F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1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2017/REC-dwbp-20170131/" TargetMode="External"/><Relationship Id="rId2" Type="http://schemas.openxmlformats.org/officeDocument/2006/relationships/hyperlink" Target="https://www.cessda.eu/DMGui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762000"/>
            <a:ext cx="7772400" cy="1470025"/>
          </a:xfrm>
        </p:spPr>
        <p:txBody>
          <a:bodyPr/>
          <a:lstStyle/>
          <a:p>
            <a:r>
              <a:rPr lang="en-US" dirty="0" smtClean="0"/>
              <a:t>Data </a:t>
            </a:r>
            <a:r>
              <a:rPr lang="en-US" dirty="0"/>
              <a:t>management </a:t>
            </a: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Data sharing - best </a:t>
            </a:r>
            <a:r>
              <a:rPr lang="en-US" dirty="0"/>
              <a:t>practices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352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Temilade Sorungbe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Data Curator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November 26, 2019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8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Metadata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034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Metadata or "data about data" are descriptors that facilitate cataloguing data and data </a:t>
            </a:r>
            <a:r>
              <a:rPr lang="en-US" dirty="0" smtClean="0"/>
              <a:t>discovery</a:t>
            </a:r>
          </a:p>
          <a:p>
            <a:r>
              <a:rPr lang="en-US" dirty="0" smtClean="0"/>
              <a:t>Metadata </a:t>
            </a:r>
            <a:r>
              <a:rPr lang="en-US" dirty="0"/>
              <a:t>are intended for </a:t>
            </a:r>
            <a:r>
              <a:rPr lang="en-US" dirty="0" smtClean="0"/>
              <a:t>machine-reading</a:t>
            </a:r>
          </a:p>
          <a:p>
            <a:r>
              <a:rPr lang="en-US" dirty="0" smtClean="0"/>
              <a:t>Machine-readable </a:t>
            </a:r>
            <a:r>
              <a:rPr lang="en-US" dirty="0"/>
              <a:t>metadata help to explain the purpose, origin, time, location, creator(s), terms of use, and access conditions of research data</a:t>
            </a:r>
          </a:p>
        </p:txBody>
      </p:sp>
    </p:spTree>
    <p:extLst>
      <p:ext uri="{BB962C8B-B14F-4D97-AF65-F5344CB8AC3E}">
        <p14:creationId xmlns:p14="http://schemas.microsoft.com/office/powerpoint/2010/main" val="383708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Documentation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Systematically </a:t>
            </a:r>
            <a:r>
              <a:rPr lang="en-US" dirty="0" smtClean="0"/>
              <a:t>document your research </a:t>
            </a:r>
            <a:r>
              <a:rPr lang="en-US" dirty="0"/>
              <a:t>data </a:t>
            </a:r>
            <a:r>
              <a:rPr lang="en-US" dirty="0" smtClean="0"/>
              <a:t>to make it publishable</a:t>
            </a:r>
            <a:r>
              <a:rPr lang="en-US" dirty="0"/>
              <a:t>, discoverable, citable and </a:t>
            </a:r>
            <a:r>
              <a:rPr lang="en-US" dirty="0" smtClean="0"/>
              <a:t>reusable</a:t>
            </a:r>
          </a:p>
          <a:p>
            <a:endParaRPr lang="en-US" dirty="0"/>
          </a:p>
          <a:p>
            <a:r>
              <a:rPr lang="en-US" dirty="0" smtClean="0"/>
              <a:t>There are two </a:t>
            </a:r>
            <a:r>
              <a:rPr lang="en-US" dirty="0"/>
              <a:t>levels of </a:t>
            </a:r>
            <a:r>
              <a:rPr lang="en-US" dirty="0" smtClean="0"/>
              <a:t>documentation</a:t>
            </a:r>
          </a:p>
          <a:p>
            <a:pPr lvl="1"/>
            <a:r>
              <a:rPr lang="en-US" dirty="0" smtClean="0"/>
              <a:t>Project level documentation documents the </a:t>
            </a:r>
            <a:r>
              <a:rPr lang="en-US" dirty="0"/>
              <a:t>study for which the data has been collected </a:t>
            </a:r>
            <a:endParaRPr lang="en-US" dirty="0" smtClean="0"/>
          </a:p>
          <a:p>
            <a:pPr lvl="1"/>
            <a:r>
              <a:rPr lang="en-US" dirty="0" smtClean="0"/>
              <a:t>Data level documentation</a:t>
            </a:r>
            <a:r>
              <a:rPr lang="en-US" dirty="0"/>
              <a:t> </a:t>
            </a:r>
            <a:r>
              <a:rPr lang="en-US" dirty="0" smtClean="0"/>
              <a:t>documents the data itself</a:t>
            </a:r>
          </a:p>
          <a:p>
            <a:endParaRPr lang="en-US" b="1" dirty="0"/>
          </a:p>
          <a:p>
            <a:r>
              <a:rPr lang="en-US" dirty="0"/>
              <a:t>Whenever possible, embed data documentation within </a:t>
            </a:r>
            <a:r>
              <a:rPr lang="en-US" dirty="0" smtClean="0"/>
              <a:t>a data file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1036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Project level documentation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839200" cy="4724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smtClean="0"/>
              <a:t>project level </a:t>
            </a:r>
            <a:r>
              <a:rPr lang="en-US" dirty="0"/>
              <a:t>documentation explains the aims of the study, </a:t>
            </a:r>
            <a:r>
              <a:rPr lang="en-US" dirty="0" smtClean="0"/>
              <a:t>the </a:t>
            </a:r>
            <a:r>
              <a:rPr lang="en-US" dirty="0"/>
              <a:t>research </a:t>
            </a:r>
            <a:r>
              <a:rPr lang="en-US" dirty="0" smtClean="0"/>
              <a:t>questions/hypotheses, methodologies etc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Why was the data created?</a:t>
            </a:r>
          </a:p>
          <a:p>
            <a:r>
              <a:rPr lang="en-US" dirty="0" smtClean="0"/>
              <a:t>What does the data contain?</a:t>
            </a:r>
          </a:p>
          <a:p>
            <a:r>
              <a:rPr lang="en-US" dirty="0" smtClean="0"/>
              <a:t>How was data collected?</a:t>
            </a:r>
          </a:p>
          <a:p>
            <a:r>
              <a:rPr lang="en-US" dirty="0" smtClean="0"/>
              <a:t>Who collected the data and when?</a:t>
            </a:r>
          </a:p>
          <a:p>
            <a:r>
              <a:rPr lang="en-US" dirty="0" smtClean="0"/>
              <a:t>How was data processed/analyzed?</a:t>
            </a:r>
          </a:p>
          <a:p>
            <a:r>
              <a:rPr lang="en-US" dirty="0" smtClean="0"/>
              <a:t>What data quality assurance procedures were employed?</a:t>
            </a:r>
          </a:p>
          <a:p>
            <a:r>
              <a:rPr lang="en-US" dirty="0" smtClean="0"/>
              <a:t>How can the data be accessed?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Data level documentation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Data level documentation </a:t>
            </a:r>
            <a:r>
              <a:rPr lang="en-US" dirty="0"/>
              <a:t>provides </a:t>
            </a:r>
            <a:r>
              <a:rPr lang="en-US" dirty="0" smtClean="0"/>
              <a:t>information about variables or interview transcripts in </a:t>
            </a:r>
            <a:r>
              <a:rPr lang="en-US" dirty="0"/>
              <a:t>a database. </a:t>
            </a:r>
            <a:endParaRPr lang="en-US" b="1" dirty="0"/>
          </a:p>
          <a:p>
            <a:r>
              <a:rPr lang="en-US" dirty="0"/>
              <a:t>Information about the data </a:t>
            </a:r>
            <a:r>
              <a:rPr lang="en-US" dirty="0" smtClean="0"/>
              <a:t>file (e.g. data </a:t>
            </a:r>
            <a:r>
              <a:rPr lang="en-US" dirty="0"/>
              <a:t>type, file type, </a:t>
            </a:r>
            <a:r>
              <a:rPr lang="en-US" dirty="0" smtClean="0"/>
              <a:t>format</a:t>
            </a:r>
            <a:r>
              <a:rPr lang="en-US" dirty="0"/>
              <a:t>, size, data processing </a:t>
            </a:r>
            <a:r>
              <a:rPr lang="en-US" dirty="0" smtClean="0"/>
              <a:t>scripts)</a:t>
            </a:r>
            <a:endParaRPr lang="en-US" dirty="0"/>
          </a:p>
          <a:p>
            <a:r>
              <a:rPr lang="en-US" dirty="0"/>
              <a:t>Information about the variables in the </a:t>
            </a:r>
            <a:r>
              <a:rPr lang="en-US" dirty="0" smtClean="0"/>
              <a:t>file</a:t>
            </a:r>
          </a:p>
          <a:p>
            <a:pPr lvl="1"/>
            <a:r>
              <a:rPr lang="en-US" dirty="0" smtClean="0"/>
              <a:t>names</a:t>
            </a:r>
            <a:r>
              <a:rPr lang="en-US" dirty="0"/>
              <a:t>, labels and descriptions of variables, their values, a description of derived variables </a:t>
            </a:r>
            <a:r>
              <a:rPr lang="en-US" dirty="0" smtClean="0"/>
              <a:t>etc</a:t>
            </a:r>
            <a:r>
              <a:rPr lang="en-US" dirty="0"/>
              <a:t>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exact original wording of the question should also be </a:t>
            </a:r>
            <a:r>
              <a:rPr lang="en-US" dirty="0" smtClean="0"/>
              <a:t>available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576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Data level documentation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Information about the cases in the </a:t>
            </a:r>
            <a:r>
              <a:rPr lang="en-US" dirty="0" smtClean="0"/>
              <a:t>file (e.g. a respondent </a:t>
            </a:r>
            <a:r>
              <a:rPr lang="en-US" dirty="0"/>
              <a:t>if </a:t>
            </a:r>
            <a:r>
              <a:rPr lang="en-US" dirty="0" smtClean="0"/>
              <a:t>applicable)</a:t>
            </a:r>
            <a:endParaRPr lang="en-US" dirty="0"/>
          </a:p>
          <a:p>
            <a:r>
              <a:rPr lang="en-US" dirty="0"/>
              <a:t>Description of the missing values at each variable</a:t>
            </a:r>
          </a:p>
          <a:p>
            <a:r>
              <a:rPr lang="en-US" dirty="0"/>
              <a:t>Description of the weighting variable</a:t>
            </a:r>
          </a:p>
          <a:p>
            <a:r>
              <a:rPr lang="en-US" dirty="0"/>
              <a:t>Explanation or definition of codes and classification schemes used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436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Data quality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981200"/>
            <a:ext cx="8915400" cy="48768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Ensures accuracy</a:t>
            </a:r>
            <a:r>
              <a:rPr lang="en-US" dirty="0"/>
              <a:t>, consistency</a:t>
            </a:r>
            <a:r>
              <a:rPr lang="en-US" dirty="0" smtClean="0"/>
              <a:t>, </a:t>
            </a:r>
            <a:r>
              <a:rPr lang="en-US" dirty="0"/>
              <a:t>completeness </a:t>
            </a:r>
            <a:r>
              <a:rPr lang="en-US" dirty="0" smtClean="0"/>
              <a:t>and preserves authenticity </a:t>
            </a:r>
            <a:r>
              <a:rPr lang="en-US" dirty="0"/>
              <a:t>of the original </a:t>
            </a:r>
            <a:r>
              <a:rPr lang="en-US" dirty="0" smtClean="0"/>
              <a:t>research information</a:t>
            </a:r>
          </a:p>
          <a:p>
            <a:pPr lvl="1"/>
            <a:r>
              <a:rPr lang="en-US" dirty="0" smtClean="0"/>
              <a:t>Check the completeness of records </a:t>
            </a:r>
          </a:p>
          <a:p>
            <a:pPr lvl="1"/>
            <a:r>
              <a:rPr lang="en-US" dirty="0" smtClean="0"/>
              <a:t>Reduce burden of manual data entry</a:t>
            </a:r>
          </a:p>
          <a:p>
            <a:pPr lvl="1"/>
            <a:r>
              <a:rPr lang="en-US" dirty="0" smtClean="0"/>
              <a:t>Conduct data entry twice</a:t>
            </a:r>
          </a:p>
          <a:p>
            <a:pPr lvl="1"/>
            <a:r>
              <a:rPr lang="en-US" dirty="0" smtClean="0"/>
              <a:t>Perform in-depth checks on selected records (e.g. range of values, values of related variables)</a:t>
            </a:r>
          </a:p>
          <a:p>
            <a:pPr lvl="1"/>
            <a:r>
              <a:rPr lang="en-US" dirty="0" smtClean="0"/>
              <a:t>Automate checks whenever possible </a:t>
            </a:r>
          </a:p>
          <a:p>
            <a:pPr lvl="1"/>
            <a:r>
              <a:rPr lang="en-US" dirty="0" smtClean="0"/>
              <a:t>Introduce clear and systematic naming for data versions &amp; editions</a:t>
            </a:r>
          </a:p>
          <a:p>
            <a:pPr lvl="1"/>
            <a:r>
              <a:rPr lang="en-US" dirty="0" smtClean="0"/>
              <a:t>Document changes made in all versions</a:t>
            </a:r>
          </a:p>
        </p:txBody>
      </p:sp>
    </p:spTree>
    <p:extLst>
      <p:ext uri="{BB962C8B-B14F-4D97-AF65-F5344CB8AC3E}">
        <p14:creationId xmlns:p14="http://schemas.microsoft.com/office/powerpoint/2010/main" val="91682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Best practices for Data Sharing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272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Provide </a:t>
            </a:r>
            <a:r>
              <a:rPr lang="en-US" dirty="0"/>
              <a:t>descriptive metadata</a:t>
            </a:r>
          </a:p>
          <a:p>
            <a:r>
              <a:rPr lang="en-US" dirty="0" smtClean="0"/>
              <a:t>Provide </a:t>
            </a:r>
            <a:r>
              <a:rPr lang="en-US" dirty="0"/>
              <a:t>data license information</a:t>
            </a:r>
          </a:p>
          <a:p>
            <a:r>
              <a:rPr lang="en-US" dirty="0" smtClean="0"/>
              <a:t>Provide </a:t>
            </a:r>
            <a:r>
              <a:rPr lang="en-US" dirty="0"/>
              <a:t>data </a:t>
            </a:r>
            <a:r>
              <a:rPr lang="en-US" dirty="0" smtClean="0"/>
              <a:t>attribution </a:t>
            </a:r>
            <a:r>
              <a:rPr lang="en-US" dirty="0"/>
              <a:t>information</a:t>
            </a:r>
          </a:p>
          <a:p>
            <a:r>
              <a:rPr lang="en-US" dirty="0" smtClean="0"/>
              <a:t>Provide </a:t>
            </a:r>
            <a:r>
              <a:rPr lang="en-US" dirty="0"/>
              <a:t>data quality information</a:t>
            </a:r>
          </a:p>
          <a:p>
            <a:r>
              <a:rPr lang="en-US" dirty="0" smtClean="0"/>
              <a:t>Provide </a:t>
            </a:r>
            <a:r>
              <a:rPr lang="en-US" dirty="0"/>
              <a:t>a version indicator</a:t>
            </a:r>
          </a:p>
          <a:p>
            <a:r>
              <a:rPr lang="en-US" dirty="0" smtClean="0"/>
              <a:t>Provide </a:t>
            </a:r>
            <a:r>
              <a:rPr lang="en-US" dirty="0"/>
              <a:t>version history</a:t>
            </a:r>
          </a:p>
          <a:p>
            <a:r>
              <a:rPr lang="en-US" dirty="0" smtClean="0"/>
              <a:t>Use </a:t>
            </a:r>
            <a:r>
              <a:rPr lang="en-US" dirty="0"/>
              <a:t>persistent URIs as identifiers of datasets</a:t>
            </a:r>
          </a:p>
          <a:p>
            <a:r>
              <a:rPr lang="it-IT" dirty="0"/>
              <a:t>Provide data in multiple </a:t>
            </a:r>
            <a:r>
              <a:rPr lang="it-IT" dirty="0" smtClean="0"/>
              <a:t>formats</a:t>
            </a:r>
          </a:p>
          <a:p>
            <a:r>
              <a:rPr lang="en-US" dirty="0"/>
              <a:t>Provide real-time </a:t>
            </a:r>
            <a:r>
              <a:rPr lang="en-US" dirty="0" smtClean="0"/>
              <a:t>access</a:t>
            </a:r>
          </a:p>
          <a:p>
            <a:r>
              <a:rPr lang="en-US" dirty="0"/>
              <a:t>Gather feedback from data </a:t>
            </a:r>
            <a:r>
              <a:rPr lang="en-US" dirty="0" smtClean="0"/>
              <a:t>consumers</a:t>
            </a:r>
          </a:p>
          <a:p>
            <a:r>
              <a:rPr lang="en-US" dirty="0"/>
              <a:t>Cite the Original Publication</a:t>
            </a:r>
          </a:p>
        </p:txBody>
      </p:sp>
    </p:spTree>
    <p:extLst>
      <p:ext uri="{BB962C8B-B14F-4D97-AF65-F5344CB8AC3E}">
        <p14:creationId xmlns:p14="http://schemas.microsoft.com/office/powerpoint/2010/main" val="401342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Final words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229600" cy="4906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Data management and Data sharing benefits:</a:t>
            </a:r>
          </a:p>
          <a:p>
            <a:pPr lvl="1"/>
            <a:r>
              <a:rPr lang="en-US" dirty="0" smtClean="0"/>
              <a:t>researchers (more </a:t>
            </a:r>
            <a:r>
              <a:rPr lang="en-US" dirty="0"/>
              <a:t>visibility, contacts, joint publications, </a:t>
            </a:r>
            <a:r>
              <a:rPr lang="en-US" dirty="0" smtClean="0"/>
              <a:t>scientific merit) 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research community </a:t>
            </a:r>
            <a:r>
              <a:rPr lang="en-US" dirty="0" smtClean="0"/>
              <a:t> (your </a:t>
            </a:r>
            <a:r>
              <a:rPr lang="en-US" dirty="0"/>
              <a:t>institute benefits from your personal </a:t>
            </a:r>
            <a:r>
              <a:rPr lang="en-US" dirty="0" smtClean="0"/>
              <a:t>success, transparency, accumulation </a:t>
            </a:r>
            <a:r>
              <a:rPr lang="en-US" dirty="0"/>
              <a:t>of "community </a:t>
            </a:r>
            <a:r>
              <a:rPr lang="en-US" dirty="0" smtClean="0"/>
              <a:t>intelligence“)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8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Final words contd.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1"/>
            <a:ext cx="8534400" cy="4724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Arguments against data sharing can be largely addressed </a:t>
            </a:r>
            <a:r>
              <a:rPr lang="en-US" dirty="0" smtClean="0"/>
              <a:t>by </a:t>
            </a:r>
            <a:r>
              <a:rPr lang="en-US" dirty="0"/>
              <a:t>reducing the workload of documentation</a:t>
            </a:r>
          </a:p>
          <a:p>
            <a:pPr lvl="1"/>
            <a:r>
              <a:rPr lang="en-US" dirty="0"/>
              <a:t>Be proactive!</a:t>
            </a:r>
          </a:p>
          <a:p>
            <a:pPr lvl="1"/>
            <a:r>
              <a:rPr lang="en-US" dirty="0" smtClean="0"/>
              <a:t>Think about </a:t>
            </a:r>
            <a:r>
              <a:rPr lang="en-US" dirty="0"/>
              <a:t>other </a:t>
            </a:r>
            <a:r>
              <a:rPr lang="en-US" dirty="0" smtClean="0"/>
              <a:t>potential users </a:t>
            </a:r>
            <a:r>
              <a:rPr lang="en-US" dirty="0"/>
              <a:t>of </a:t>
            </a:r>
            <a:r>
              <a:rPr lang="en-US" dirty="0" smtClean="0"/>
              <a:t>your data </a:t>
            </a:r>
            <a:r>
              <a:rPr lang="en-US" dirty="0"/>
              <a:t>from </a:t>
            </a:r>
            <a:r>
              <a:rPr lang="en-US" dirty="0" smtClean="0"/>
              <a:t>the beginning </a:t>
            </a:r>
            <a:r>
              <a:rPr lang="en-US" dirty="0"/>
              <a:t>of your project</a:t>
            </a:r>
          </a:p>
          <a:p>
            <a:pPr lvl="1"/>
            <a:r>
              <a:rPr lang="en-US" dirty="0" smtClean="0"/>
              <a:t>Find </a:t>
            </a:r>
            <a:r>
              <a:rPr lang="en-US" dirty="0"/>
              <a:t>out what kind of metadata is needed </a:t>
            </a:r>
            <a:r>
              <a:rPr lang="en-US" dirty="0" smtClean="0"/>
              <a:t>to publish your data</a:t>
            </a:r>
            <a:endParaRPr lang="en-US" dirty="0"/>
          </a:p>
          <a:p>
            <a:pPr lvl="1"/>
            <a:r>
              <a:rPr lang="en-US" dirty="0" smtClean="0"/>
              <a:t>Systematically document data collection and data analyses</a:t>
            </a:r>
          </a:p>
          <a:p>
            <a:pPr lvl="1"/>
            <a:r>
              <a:rPr lang="en-US" dirty="0" smtClean="0"/>
              <a:t>Prefer </a:t>
            </a:r>
            <a:r>
              <a:rPr lang="en-US" dirty="0"/>
              <a:t>open file formats and keep your data tidy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43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Content of my slides are mostly taken from CESSDA Training Working Group (2017 - 2018). </a:t>
            </a:r>
            <a:r>
              <a:rPr lang="en-US" i="1" dirty="0"/>
              <a:t>CESSDA Data Management Expert Guide. </a:t>
            </a:r>
            <a:r>
              <a:rPr lang="en-US" dirty="0"/>
              <a:t>Bergen, Norway: CESSDA ERIC. Retrieved from </a:t>
            </a:r>
            <a:r>
              <a:rPr lang="en-US" dirty="0">
                <a:hlinkClick r:id="rId2"/>
              </a:rPr>
              <a:t>https://www.cessda.eu/DMGuide</a:t>
            </a:r>
            <a:endParaRPr lang="en-US" dirty="0"/>
          </a:p>
          <a:p>
            <a:r>
              <a:rPr lang="en-US" dirty="0" smtClean="0"/>
              <a:t>Data on the Web Best Practices W3C Recommendations 31 January 2017 (</a:t>
            </a:r>
            <a:r>
              <a:rPr lang="en-US" dirty="0">
                <a:hlinkClick r:id="rId3"/>
              </a:rPr>
              <a:t>https://www.w3.org/TR/2017/REC-dwbp-20170131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7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Introduction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Data management </a:t>
            </a:r>
            <a:r>
              <a:rPr lang="en-US" dirty="0"/>
              <a:t>is a group of activities relating to the planning, development, implementation and administration of systems for the </a:t>
            </a:r>
            <a:r>
              <a:rPr lang="en-US" dirty="0" smtClean="0"/>
              <a:t>collection, storage</a:t>
            </a:r>
            <a:r>
              <a:rPr lang="en-US" dirty="0"/>
              <a:t>, security, retrieval, </a:t>
            </a:r>
            <a:r>
              <a:rPr lang="en-US" dirty="0" smtClean="0"/>
              <a:t>sharing, </a:t>
            </a:r>
            <a:r>
              <a:rPr lang="en-US" dirty="0"/>
              <a:t>archiving and disposal of data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Data management refers to how you handle, organize, and structure your research data throughout the research process. 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9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3124200"/>
            <a:ext cx="8229600" cy="1143000"/>
          </a:xfrm>
        </p:spPr>
        <p:txBody>
          <a:bodyPr/>
          <a:lstStyle/>
          <a:p>
            <a:r>
              <a:rPr lang="en-US" dirty="0" smtClean="0"/>
              <a:t>Questions!?!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6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Benefits of Good </a:t>
            </a:r>
            <a:r>
              <a:rPr lang="en-US" dirty="0">
                <a:solidFill>
                  <a:schemeClr val="bg1"/>
                </a:solidFill>
              </a:rPr>
              <a:t>Data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Helps </a:t>
            </a:r>
            <a:r>
              <a:rPr lang="en-US" dirty="0"/>
              <a:t>you </a:t>
            </a:r>
            <a:r>
              <a:rPr lang="en-US" dirty="0" smtClean="0"/>
              <a:t>plan resources</a:t>
            </a:r>
            <a:r>
              <a:rPr lang="en-US" dirty="0"/>
              <a:t>, tools, and expertise </a:t>
            </a:r>
            <a:r>
              <a:rPr lang="en-US" dirty="0" smtClean="0"/>
              <a:t>required</a:t>
            </a:r>
          </a:p>
          <a:p>
            <a:r>
              <a:rPr lang="en-US" dirty="0" smtClean="0"/>
              <a:t>Makes structuring and documenting data easier </a:t>
            </a:r>
          </a:p>
          <a:p>
            <a:r>
              <a:rPr lang="en-US" dirty="0" smtClean="0"/>
              <a:t>Enables </a:t>
            </a:r>
            <a:r>
              <a:rPr lang="en-US" dirty="0"/>
              <a:t>others to understand </a:t>
            </a:r>
            <a:r>
              <a:rPr lang="en-US" dirty="0" smtClean="0"/>
              <a:t>data more easily</a:t>
            </a:r>
          </a:p>
          <a:p>
            <a:r>
              <a:rPr lang="en-US" dirty="0" smtClean="0"/>
              <a:t>Facilitates </a:t>
            </a:r>
            <a:r>
              <a:rPr lang="en-US" dirty="0"/>
              <a:t>the preparation </a:t>
            </a:r>
            <a:r>
              <a:rPr lang="en-US" dirty="0" smtClean="0"/>
              <a:t>for archiving and publishing</a:t>
            </a:r>
          </a:p>
          <a:p>
            <a:r>
              <a:rPr lang="en-US" dirty="0"/>
              <a:t>K</a:t>
            </a:r>
            <a:r>
              <a:rPr lang="en-US" dirty="0" smtClean="0"/>
              <a:t>eeps </a:t>
            </a:r>
            <a:r>
              <a:rPr lang="en-US" dirty="0"/>
              <a:t>all relevant information regarding your project in one place </a:t>
            </a:r>
            <a:r>
              <a:rPr lang="en-US" dirty="0" smtClean="0"/>
              <a:t>for easier future reference</a:t>
            </a:r>
          </a:p>
          <a:p>
            <a:r>
              <a:rPr lang="en-US" dirty="0" smtClean="0"/>
              <a:t>Calculates cost of data management </a:t>
            </a:r>
          </a:p>
          <a:p>
            <a:r>
              <a:rPr lang="en-US" dirty="0" smtClean="0"/>
              <a:t>Makes data FAIRer (Findable, Accessible, Interoperable and Reusable) </a:t>
            </a:r>
          </a:p>
          <a:p>
            <a:r>
              <a:rPr lang="en-US" dirty="0" smtClean="0"/>
              <a:t>Altogether makes </a:t>
            </a:r>
            <a:r>
              <a:rPr lang="en-US" dirty="0"/>
              <a:t>your research time-efficient, robust/reproducible and safe as possible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9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Principles of Good Data Management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763000" cy="4648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Avoids re-collecting data </a:t>
            </a:r>
          </a:p>
          <a:p>
            <a:r>
              <a:rPr lang="en-US" dirty="0" smtClean="0"/>
              <a:t>Controls the lifecycle of data </a:t>
            </a:r>
          </a:p>
          <a:p>
            <a:r>
              <a:rPr lang="en-US" dirty="0" smtClean="0"/>
              <a:t>Has a data management policy</a:t>
            </a:r>
          </a:p>
          <a:p>
            <a:r>
              <a:rPr lang="en-US" dirty="0" smtClean="0"/>
              <a:t>Identifies data ownership</a:t>
            </a:r>
          </a:p>
          <a:p>
            <a:r>
              <a:rPr lang="en-US" dirty="0" smtClean="0"/>
              <a:t>Compiles metadata</a:t>
            </a:r>
          </a:p>
          <a:p>
            <a:r>
              <a:rPr lang="en-US" dirty="0" smtClean="0"/>
              <a:t>Manages and maintains good data quality </a:t>
            </a:r>
          </a:p>
          <a:p>
            <a:r>
              <a:rPr lang="en-US" dirty="0" smtClean="0"/>
              <a:t>Employs a data manager who develops a data management plan </a:t>
            </a:r>
          </a:p>
          <a:p>
            <a:r>
              <a:rPr lang="en-US" dirty="0" smtClean="0"/>
              <a:t>Ensures data is accessible and publishable (e.g. using open formats such as CSV, PDF, XML)</a:t>
            </a:r>
          </a:p>
          <a:p>
            <a:r>
              <a:rPr lang="en-US" dirty="0" smtClean="0"/>
              <a:t>Has a storage and backup storage solution/strategy </a:t>
            </a:r>
          </a:p>
          <a:p>
            <a:r>
              <a:rPr lang="en-US" dirty="0" smtClean="0"/>
              <a:t>Secures data (e.g. using passwords, encryption, secure disposals etc.)</a:t>
            </a:r>
          </a:p>
          <a:p>
            <a:r>
              <a:rPr lang="en-US" dirty="0" smtClean="0"/>
              <a:t>Protects data (e.g. informed consent, data anonymization, access contro</a:t>
            </a:r>
            <a:r>
              <a:rPr lang="en-US" dirty="0"/>
              <a:t>l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Periodically audits data and data management plans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8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Data management Plan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133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framework for how to handle the data </a:t>
            </a:r>
            <a:r>
              <a:rPr lang="en-US" dirty="0" smtClean="0"/>
              <a:t>during </a:t>
            </a:r>
            <a:r>
              <a:rPr lang="en-US" dirty="0"/>
              <a:t>and after the research project. </a:t>
            </a:r>
            <a:endParaRPr lang="en-US" dirty="0" smtClean="0"/>
          </a:p>
          <a:p>
            <a:pPr lvl="1"/>
            <a:r>
              <a:rPr lang="en-US" dirty="0" smtClean="0"/>
              <a:t>it is a living document </a:t>
            </a:r>
          </a:p>
          <a:p>
            <a:pPr lvl="1"/>
            <a:r>
              <a:rPr lang="en-US" dirty="0" smtClean="0"/>
              <a:t>It changes with the needs of the research project and participants </a:t>
            </a:r>
          </a:p>
          <a:p>
            <a:pPr lvl="1"/>
            <a:r>
              <a:rPr lang="en-US" dirty="0" smtClean="0"/>
              <a:t>It reflects the current state of research project </a:t>
            </a:r>
          </a:p>
        </p:txBody>
      </p:sp>
    </p:spTree>
    <p:extLst>
      <p:ext uri="{BB962C8B-B14F-4D97-AF65-F5344CB8AC3E}">
        <p14:creationId xmlns:p14="http://schemas.microsoft.com/office/powerpoint/2010/main" val="1096375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Data Management Plan – Components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3820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Date and version of plan </a:t>
            </a:r>
          </a:p>
          <a:p>
            <a:r>
              <a:rPr lang="en-US" dirty="0" smtClean="0"/>
              <a:t>Project description</a:t>
            </a:r>
          </a:p>
          <a:p>
            <a:r>
              <a:rPr lang="en-US" dirty="0" smtClean="0"/>
              <a:t>Origin of data (are you reusing existing data or justifying collection of new data?) </a:t>
            </a:r>
          </a:p>
          <a:p>
            <a:r>
              <a:rPr lang="en-US" dirty="0" smtClean="0"/>
              <a:t>Identify principal and collaborating researchers, funders, contact for data manager, data owners etc.</a:t>
            </a:r>
          </a:p>
          <a:p>
            <a:r>
              <a:rPr lang="en-US" dirty="0" smtClean="0"/>
              <a:t>Clearly state roles/responsibilities </a:t>
            </a:r>
          </a:p>
          <a:p>
            <a:r>
              <a:rPr lang="en-US" dirty="0" smtClean="0"/>
              <a:t>Calculates costs and/or </a:t>
            </a:r>
            <a:r>
              <a:rPr lang="en-US" dirty="0"/>
              <a:t>lists out </a:t>
            </a:r>
            <a:r>
              <a:rPr lang="en-US" dirty="0" smtClean="0"/>
              <a:t>resources required </a:t>
            </a:r>
          </a:p>
          <a:p>
            <a:r>
              <a:rPr lang="en-US" dirty="0" smtClean="0"/>
              <a:t>Explain naming and labeling of variables and variable values </a:t>
            </a:r>
          </a:p>
          <a:p>
            <a:r>
              <a:rPr lang="en-US" dirty="0" smtClean="0"/>
              <a:t>Explain naming of data files </a:t>
            </a:r>
          </a:p>
          <a:p>
            <a:r>
              <a:rPr lang="en-US" dirty="0" smtClean="0"/>
              <a:t>Link to metadata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22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Variable naming – basic rules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981200"/>
            <a:ext cx="86868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basic rules for variable naming are following:</a:t>
            </a:r>
          </a:p>
          <a:p>
            <a:pPr lvl="1"/>
            <a:r>
              <a:rPr lang="en-US" sz="3200" dirty="0"/>
              <a:t>Start with a letter. Do not start with a number, question or exclamation marks or a special character such as #, &amp;, $, @ </a:t>
            </a:r>
            <a:endParaRPr lang="en-US" sz="3200" dirty="0" smtClean="0"/>
          </a:p>
          <a:p>
            <a:pPr lvl="1"/>
            <a:r>
              <a:rPr lang="en-US" sz="3200" dirty="0" smtClean="0"/>
              <a:t>Variable </a:t>
            </a:r>
            <a:r>
              <a:rPr lang="en-US" sz="3200" dirty="0"/>
              <a:t>names cannot contain </a:t>
            </a:r>
            <a:r>
              <a:rPr lang="en-US" sz="3200" dirty="0" smtClean="0"/>
              <a:t>spaces</a:t>
            </a:r>
            <a:endParaRPr lang="en-US" sz="3200" dirty="0"/>
          </a:p>
          <a:p>
            <a:pPr lvl="1"/>
            <a:r>
              <a:rPr lang="en-US" sz="3200" dirty="0" smtClean="0"/>
              <a:t>Not longer </a:t>
            </a:r>
            <a:r>
              <a:rPr lang="en-US" sz="3200" dirty="0"/>
              <a:t>than eight </a:t>
            </a:r>
            <a:r>
              <a:rPr lang="en-US" sz="3200" dirty="0" smtClean="0"/>
              <a:t>characters</a:t>
            </a:r>
            <a:endParaRPr lang="en-US" sz="3200" dirty="0"/>
          </a:p>
          <a:p>
            <a:pPr lvl="1"/>
            <a:r>
              <a:rPr lang="en-US" sz="3200" dirty="0" smtClean="0"/>
              <a:t>Meaningful 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r>
              <a:rPr lang="en-US" dirty="0" smtClean="0"/>
              <a:t>Variable </a:t>
            </a:r>
            <a:r>
              <a:rPr lang="en-US" dirty="0"/>
              <a:t>labels should:</a:t>
            </a:r>
          </a:p>
          <a:p>
            <a:pPr lvl="1"/>
            <a:r>
              <a:rPr lang="en-US" dirty="0" smtClean="0"/>
              <a:t>provide </a:t>
            </a:r>
            <a:r>
              <a:rPr lang="en-US" dirty="0"/>
              <a:t>a short description of the variable </a:t>
            </a:r>
            <a:r>
              <a:rPr lang="en-US" dirty="0" smtClean="0"/>
              <a:t>name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maximum of 80 </a:t>
            </a:r>
            <a:r>
              <a:rPr lang="en-US" dirty="0" smtClean="0"/>
              <a:t>characters</a:t>
            </a:r>
            <a:endParaRPr lang="en-US" dirty="0"/>
          </a:p>
          <a:p>
            <a:pPr lvl="1"/>
            <a:r>
              <a:rPr lang="en-US" dirty="0"/>
              <a:t>Indicate the unit of measurement, where </a:t>
            </a:r>
            <a:r>
              <a:rPr lang="en-US" dirty="0" smtClean="0"/>
              <a:t>applicable</a:t>
            </a:r>
            <a:endParaRPr lang="en-US" dirty="0"/>
          </a:p>
          <a:p>
            <a:pPr lvl="1"/>
            <a:r>
              <a:rPr lang="en-US" dirty="0"/>
              <a:t>Reference the question number of a survey or questionnaire, where </a:t>
            </a:r>
            <a:r>
              <a:rPr lang="en-US" dirty="0" smtClean="0"/>
              <a:t>applicable</a:t>
            </a:r>
            <a:endParaRPr lang="en-US" dirty="0"/>
          </a:p>
          <a:p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419626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Example </a:t>
            </a:r>
            <a:r>
              <a:rPr lang="en-US" dirty="0">
                <a:solidFill>
                  <a:schemeClr val="bg1"/>
                </a:solidFill>
              </a:rPr>
              <a:t>of a variable and variable label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Variable</a:t>
            </a:r>
            <a:r>
              <a:rPr lang="en-US" dirty="0"/>
              <a:t>: 'Q11eximp'</a:t>
            </a:r>
          </a:p>
          <a:p>
            <a:r>
              <a:rPr lang="en-US" b="1" dirty="0"/>
              <a:t>Variable label</a:t>
            </a:r>
            <a:r>
              <a:rPr lang="en-US" dirty="0"/>
              <a:t>: 'Q11: How important is exercise for you?</a:t>
            </a:r>
            <a:br>
              <a:rPr lang="en-US" dirty="0"/>
            </a:br>
            <a:r>
              <a:rPr lang="en-US" b="1" dirty="0" smtClean="0"/>
              <a:t>Value </a:t>
            </a:r>
            <a:r>
              <a:rPr lang="en-US" b="1" dirty="0"/>
              <a:t>labels</a:t>
            </a:r>
            <a:r>
              <a:rPr lang="en-US" dirty="0"/>
              <a:t>: </a:t>
            </a:r>
            <a:endParaRPr lang="en-US" dirty="0" smtClean="0"/>
          </a:p>
          <a:p>
            <a:pPr lvl="1"/>
            <a:r>
              <a:rPr lang="en-US" dirty="0" smtClean="0"/>
              <a:t>1-Very unimportant </a:t>
            </a:r>
          </a:p>
          <a:p>
            <a:pPr lvl="1"/>
            <a:r>
              <a:rPr lang="en-US" dirty="0" smtClean="0"/>
              <a:t>2-Unimportant </a:t>
            </a:r>
          </a:p>
          <a:p>
            <a:pPr lvl="1"/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/>
              <a:t>Neutral </a:t>
            </a:r>
          </a:p>
          <a:p>
            <a:pPr lvl="1"/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smtClean="0"/>
              <a:t>Important </a:t>
            </a:r>
          </a:p>
          <a:p>
            <a:pPr lvl="1"/>
            <a:r>
              <a:rPr lang="en-US" dirty="0" smtClean="0"/>
              <a:t>5</a:t>
            </a:r>
            <a:r>
              <a:rPr lang="en-US" dirty="0"/>
              <a:t>. Very </a:t>
            </a:r>
            <a:r>
              <a:rPr lang="en-US" dirty="0" smtClean="0"/>
              <a:t>important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68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File naming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915400" cy="4724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dirty="0"/>
              <a:t>file name is a principal identifier of a </a:t>
            </a:r>
            <a:r>
              <a:rPr lang="en-US" dirty="0" smtClean="0"/>
              <a:t>file</a:t>
            </a:r>
            <a:endParaRPr lang="en-US" dirty="0"/>
          </a:p>
          <a:p>
            <a:r>
              <a:rPr lang="en-US" dirty="0" smtClean="0"/>
              <a:t>Use a consistent file </a:t>
            </a:r>
            <a:r>
              <a:rPr lang="en-US" dirty="0"/>
              <a:t>naming strategy </a:t>
            </a:r>
            <a:endParaRPr lang="en-US" dirty="0" smtClean="0"/>
          </a:p>
          <a:p>
            <a:pPr lvl="1"/>
            <a:r>
              <a:rPr lang="en-US" dirty="0" smtClean="0"/>
              <a:t>Version </a:t>
            </a:r>
            <a:r>
              <a:rPr lang="en-US" dirty="0"/>
              <a:t>number </a:t>
            </a:r>
            <a:endParaRPr lang="en-US" dirty="0" smtClean="0"/>
          </a:p>
          <a:p>
            <a:pPr lvl="1"/>
            <a:r>
              <a:rPr lang="en-US" dirty="0" smtClean="0"/>
              <a:t>Date </a:t>
            </a:r>
            <a:r>
              <a:rPr lang="en-US" dirty="0"/>
              <a:t>of creation (date format should be YYYY-MM-DD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Name of </a:t>
            </a:r>
            <a:r>
              <a:rPr lang="en-US" dirty="0" smtClean="0"/>
              <a:t>creator</a:t>
            </a:r>
            <a:endParaRPr lang="en-US" dirty="0"/>
          </a:p>
          <a:p>
            <a:pPr lvl="1"/>
            <a:r>
              <a:rPr lang="en-US" dirty="0"/>
              <a:t>Description of </a:t>
            </a:r>
            <a:r>
              <a:rPr lang="en-US" dirty="0" smtClean="0"/>
              <a:t>content</a:t>
            </a:r>
            <a:endParaRPr lang="en-US" dirty="0"/>
          </a:p>
          <a:p>
            <a:pPr lvl="1"/>
            <a:r>
              <a:rPr lang="en-US" dirty="0"/>
              <a:t>Name of research team/department associated with the </a:t>
            </a:r>
            <a:r>
              <a:rPr lang="en-US" dirty="0" smtClean="0"/>
              <a:t>data</a:t>
            </a:r>
            <a:endParaRPr lang="en-US" dirty="0"/>
          </a:p>
          <a:p>
            <a:pPr lvl="1"/>
            <a:r>
              <a:rPr lang="en-US" dirty="0" smtClean="0"/>
              <a:t>Project name/number</a:t>
            </a:r>
            <a:endParaRPr lang="en-US" dirty="0"/>
          </a:p>
          <a:p>
            <a:r>
              <a:rPr lang="en-US" dirty="0"/>
              <a:t>Create meaningful but brief </a:t>
            </a:r>
            <a:r>
              <a:rPr lang="en-US" dirty="0" smtClean="0"/>
              <a:t>names</a:t>
            </a:r>
            <a:endParaRPr lang="en-US" dirty="0"/>
          </a:p>
          <a:p>
            <a:r>
              <a:rPr lang="en-US" dirty="0"/>
              <a:t>Use file names to </a:t>
            </a:r>
            <a:r>
              <a:rPr lang="en-US" dirty="0" smtClean="0"/>
              <a:t>specify </a:t>
            </a:r>
            <a:r>
              <a:rPr lang="en-US" dirty="0"/>
              <a:t>types of </a:t>
            </a:r>
            <a:r>
              <a:rPr lang="en-US" dirty="0" smtClean="0"/>
              <a:t>files</a:t>
            </a:r>
            <a:endParaRPr lang="en-US" dirty="0"/>
          </a:p>
          <a:p>
            <a:r>
              <a:rPr lang="en-US" dirty="0"/>
              <a:t>Avoid using spaces, dots and special characters (&amp; or ? or !);</a:t>
            </a:r>
          </a:p>
          <a:p>
            <a:r>
              <a:rPr lang="en-US" dirty="0"/>
              <a:t>Use </a:t>
            </a:r>
            <a:r>
              <a:rPr lang="en-US" dirty="0" smtClean="0"/>
              <a:t>hyphens(-) or underscores(_) </a:t>
            </a:r>
            <a:r>
              <a:rPr lang="en-US" dirty="0"/>
              <a:t>to separate elements in a file </a:t>
            </a:r>
            <a:r>
              <a:rPr lang="en-US" dirty="0" smtClean="0"/>
              <a:t>name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2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2854</TotalTime>
  <Words>1309</Words>
  <Application>Microsoft Office PowerPoint</Application>
  <PresentationFormat>On-screen Show (4:3)</PresentationFormat>
  <Paragraphs>169</Paragraphs>
  <Slides>20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Data management and  Data sharing - best practices </vt:lpstr>
      <vt:lpstr>Introduction</vt:lpstr>
      <vt:lpstr>Benefits of Good Data Management </vt:lpstr>
      <vt:lpstr>Principles of Good Data Management</vt:lpstr>
      <vt:lpstr>Data management Plan </vt:lpstr>
      <vt:lpstr>Data Management Plan – Components </vt:lpstr>
      <vt:lpstr>Variable naming – basic rules</vt:lpstr>
      <vt:lpstr> Example of a variable and variable label </vt:lpstr>
      <vt:lpstr>File naming</vt:lpstr>
      <vt:lpstr>Metadata</vt:lpstr>
      <vt:lpstr>Documentation</vt:lpstr>
      <vt:lpstr>Project level documentation</vt:lpstr>
      <vt:lpstr>Data level documentation</vt:lpstr>
      <vt:lpstr>Data level documentation</vt:lpstr>
      <vt:lpstr>Data quality </vt:lpstr>
      <vt:lpstr>Best practices for Data Sharing </vt:lpstr>
      <vt:lpstr>Final words</vt:lpstr>
      <vt:lpstr>Final words contd.</vt:lpstr>
      <vt:lpstr>References</vt:lpstr>
      <vt:lpstr>Questions!?!</vt:lpstr>
    </vt:vector>
  </TitlesOfParts>
  <Company>Institute of Human Virology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management – best practices</dc:title>
  <dc:creator>Temi Sorungbe</dc:creator>
  <cp:lastModifiedBy>Temilade Adediwura</cp:lastModifiedBy>
  <cp:revision>57</cp:revision>
  <dcterms:created xsi:type="dcterms:W3CDTF">2019-11-15T12:26:34Z</dcterms:created>
  <dcterms:modified xsi:type="dcterms:W3CDTF">2019-11-26T08:08:46Z</dcterms:modified>
</cp:coreProperties>
</file>